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413" r:id="rId3"/>
    <p:sldId id="414" r:id="rId4"/>
    <p:sldId id="415" r:id="rId5"/>
    <p:sldId id="416" r:id="rId6"/>
    <p:sldId id="417" r:id="rId7"/>
    <p:sldId id="419" r:id="rId8"/>
    <p:sldId id="420" r:id="rId9"/>
    <p:sldId id="421" r:id="rId10"/>
    <p:sldId id="423" r:id="rId11"/>
    <p:sldId id="426" r:id="rId12"/>
    <p:sldId id="427" r:id="rId13"/>
    <p:sldId id="428" r:id="rId14"/>
    <p:sldId id="429" r:id="rId15"/>
    <p:sldId id="425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9" r:id="rId35"/>
    <p:sldId id="453" r:id="rId36"/>
    <p:sldId id="454" r:id="rId37"/>
    <p:sldId id="455" r:id="rId38"/>
    <p:sldId id="456" r:id="rId39"/>
    <p:sldId id="457" r:id="rId40"/>
    <p:sldId id="458" r:id="rId41"/>
    <p:sldId id="379" r:id="rId42"/>
    <p:sldId id="460" r:id="rId43"/>
    <p:sldId id="461" r:id="rId44"/>
    <p:sldId id="459" r:id="rId45"/>
    <p:sldId id="412" r:id="rId46"/>
    <p:sldId id="268" r:id="rId47"/>
    <p:sldId id="411" r:id="rId48"/>
    <p:sldId id="464" r:id="rId49"/>
    <p:sldId id="472" r:id="rId50"/>
    <p:sldId id="462" r:id="rId51"/>
    <p:sldId id="465" r:id="rId52"/>
    <p:sldId id="466" r:id="rId53"/>
    <p:sldId id="467" r:id="rId54"/>
    <p:sldId id="476" r:id="rId55"/>
    <p:sldId id="473" r:id="rId56"/>
    <p:sldId id="474" r:id="rId57"/>
    <p:sldId id="475" r:id="rId58"/>
    <p:sldId id="463" r:id="rId5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89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elete val="1"/>
          </c:dLbls>
          <c:cat>
            <c:strRef>
              <c:f>Hoja1!$A$2:$A$3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1458</c:v>
                </c:pt>
                <c:pt idx="1">
                  <c:v>1747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elete val="1"/>
          </c:dLbls>
          <c:cat>
            <c:strRef>
              <c:f>Hoja1!$A$2:$A$3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383</c:v>
                </c:pt>
                <c:pt idx="1">
                  <c:v>326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D8E80-9A1D-4CED-BFD1-1F07E5ED25FC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2E33-120D-4D7B-8435-077DF63F9C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03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84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59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324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89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5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169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96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1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96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4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664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4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15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24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75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4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83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06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63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29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1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06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788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351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772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657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449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>
                <a:solidFill>
                  <a:prstClr val="black"/>
                </a:solidFill>
              </a:rPr>
              <a:pPr/>
              <a:t>35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065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550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759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3953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55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33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74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375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1729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223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3028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4866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DB77E-62BA-4E60-9EC8-55CEF726665D}" type="slidenum">
              <a:rPr lang="es-ES" smtClean="0">
                <a:solidFill>
                  <a:prstClr val="black"/>
                </a:solidFill>
              </a:rPr>
              <a:pPr/>
              <a:t>48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02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A99B0-C9E9-49C1-8348-7F9AE3FE5A8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4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A99B0-C9E9-49C1-8348-7F9AE3FE5A8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0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A99B0-C9E9-49C1-8348-7F9AE3FE5A8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8019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A99B0-C9E9-49C1-8348-7F9AE3FE5A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6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2A1EEA-B595-46CD-B9D1-C0DA1D16F2D4}" type="slidenum">
              <a:rPr lang="en-GB" smtClean="0">
                <a:latin typeface="Arial" pitchFamily="34" charset="0"/>
              </a:rPr>
              <a:pPr/>
              <a:t>55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Skin-related AEs can be expected after 2 to 3 weeks, GI and hepatic AEs after 6 to 7 weeks, and endocrinologic AEs only after an average of 9 weeks.</a:t>
            </a:r>
          </a:p>
        </p:txBody>
      </p:sp>
    </p:spTree>
    <p:extLst>
      <p:ext uri="{BB962C8B-B14F-4D97-AF65-F5344CB8AC3E}">
        <p14:creationId xmlns:p14="http://schemas.microsoft.com/office/powerpoint/2010/main" val="26649804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9A99B0-C9E9-49C1-8348-7F9AE3FE5A8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38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AD24C-0E08-4129-97E8-53E34B3D6D9D}" type="slidenum">
              <a:rPr lang="es-ES" smtClean="0">
                <a:latin typeface="Arial" pitchFamily="34" charset="0"/>
              </a:rPr>
              <a:pPr/>
              <a:t>57</a:t>
            </a:fld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1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030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314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42E33-120D-4D7B-8435-077DF63F9CF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51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58"/>
            <a:ext cx="7696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1"/>
            <a:ext cx="8229600" cy="4505324"/>
          </a:xfrm>
        </p:spPr>
        <p:txBody>
          <a:bodyPr/>
          <a:lstStyle>
            <a:lvl1pPr marL="225425" indent="-225425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2400">
                <a:solidFill>
                  <a:schemeClr val="accent3"/>
                </a:solidFill>
                <a:latin typeface="TradeGothic BoldTwo"/>
              </a:defRPr>
            </a:lvl1pPr>
            <a:lvl2pPr marL="688975" indent="-231775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2200">
                <a:solidFill>
                  <a:schemeClr val="accent3"/>
                </a:solidFill>
                <a:latin typeface="TradeGothic BoldTwo"/>
              </a:defRPr>
            </a:lvl2pPr>
            <a:lvl3pPr marL="1084263" indent="-16986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2200">
                <a:solidFill>
                  <a:schemeClr val="accent3"/>
                </a:solidFill>
                <a:latin typeface="TradeGothic BoldTwo"/>
              </a:defRPr>
            </a:lvl3pPr>
            <a:lvl4pPr marL="1546225" indent="-174625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600">
                <a:solidFill>
                  <a:schemeClr val="accent3"/>
                </a:solidFill>
                <a:latin typeface="TradeGothic BoldTwo"/>
              </a:defRPr>
            </a:lvl4pPr>
            <a:lvl5pPr marL="1998663" indent="-16986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1600">
                <a:solidFill>
                  <a:schemeClr val="accent3"/>
                </a:solidFill>
                <a:latin typeface="TradeGothic BoldTw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59825" y="6556375"/>
            <a:ext cx="3841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E1E1-724D-49B7-B7B5-1EDAC651374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8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C7E74-DA11-4B60-A24A-C37D0EB42C97}" type="datetimeFigureOut">
              <a:rPr lang="es-ES" smtClean="0"/>
              <a:pPr/>
              <a:t>28/11/2015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8498-D1E4-43E8-A7D8-3E3C2BD60A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002060"/>
                </a:solidFill>
              </a:rPr>
              <a:t>Los melanomas</a:t>
            </a:r>
            <a:endParaRPr lang="es-ES" sz="5400" b="1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136904" cy="1752600"/>
          </a:xfrm>
        </p:spPr>
        <p:txBody>
          <a:bodyPr>
            <a:normAutofit fontScale="925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Alfonso Berrocal Jaime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Servicio Oncología Medica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Consorcio Hospital General Universitario Valencia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6213" y="159389"/>
            <a:ext cx="8397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</a:rPr>
              <a:t>Epidemiología del melanoma en España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/>
        </p:nvGraphicFramePr>
        <p:xfrm>
          <a:off x="232228" y="2002972"/>
          <a:ext cx="4601029" cy="420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15616" y="1628800"/>
            <a:ext cx="258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Casos nuevos</a:t>
            </a:r>
            <a:endParaRPr lang="es-E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5436096" y="2492896"/>
          <a:ext cx="2952328" cy="312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580112" y="1844824"/>
            <a:ext cx="258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  <a:latin typeface="Calibri" pitchFamily="34" charset="0"/>
              </a:rPr>
              <a:t>Muertes 710</a:t>
            </a:r>
            <a:endParaRPr lang="es-E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62203" y="6219763"/>
            <a:ext cx="227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solidFill>
                  <a:schemeClr val="accent1"/>
                </a:solidFill>
                <a:latin typeface="Calibri" pitchFamily="34" charset="0"/>
              </a:rPr>
              <a:t>Globocan</a:t>
            </a:r>
            <a:r>
              <a:rPr lang="es-ES" b="1" dirty="0">
                <a:solidFill>
                  <a:schemeClr val="accent1"/>
                </a:solidFill>
                <a:latin typeface="Calibri" pitchFamily="34" charset="0"/>
              </a:rPr>
              <a:t> 2002 (2005)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3929058" y="2786058"/>
            <a:ext cx="198000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4000496" y="5072074"/>
            <a:ext cx="198000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843808" y="3429000"/>
            <a:ext cx="115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libri" pitchFamily="34" charset="0"/>
              </a:rPr>
              <a:t>Hombres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libri" pitchFamily="34" charset="0"/>
              </a:rPr>
              <a:t>1458
45%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5576" y="350100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latin typeface="Calibri" pitchFamily="34" charset="0"/>
              </a:rPr>
              <a:t>Mujeres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libri" pitchFamily="34" charset="0"/>
              </a:rPr>
              <a:t>1747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libri" pitchFamily="34" charset="0"/>
              </a:rPr>
              <a:t>55%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52120" y="3501008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>
                <a:latin typeface="Calibri" pitchFamily="34" charset="0"/>
              </a:rPr>
              <a:t>Mujeres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latin typeface="Calibri" pitchFamily="34" charset="0"/>
              </a:rPr>
              <a:t>326
55%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876256" y="3573016"/>
            <a:ext cx="122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Hombres</a:t>
            </a:r>
          </a:p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>383
45%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972" y="365126"/>
            <a:ext cx="8390636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Efecto de la raza y sexo en la incidencia</a:t>
            </a:r>
            <a:endParaRPr lang="es-ES" sz="4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3" y="1787856"/>
            <a:ext cx="8233415" cy="330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683" y="5664663"/>
            <a:ext cx="400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NCI’s </a:t>
            </a:r>
            <a:r>
              <a:rPr lang="en-GB" dirty="0">
                <a:solidFill>
                  <a:srgbClr val="002060"/>
                </a:solidFill>
              </a:rPr>
              <a:t>SEER Cancer Statistics Review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" y="1555846"/>
            <a:ext cx="6267467" cy="446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</a:rPr>
              <a:t>Incidencia de melanoma por Edad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5936775" y="2468643"/>
            <a:ext cx="3207225" cy="285398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0070C0"/>
                </a:solidFill>
              </a:rPr>
              <a:t>Si bien la máxima incidencia es a partir de los 65 años un 30% de los casos ocurren en personas de menos de 50 años </a:t>
            </a:r>
          </a:p>
          <a:p>
            <a:r>
              <a:rPr lang="es-ES" sz="2000" dirty="0" smtClean="0">
                <a:solidFill>
                  <a:srgbClr val="0070C0"/>
                </a:solidFill>
              </a:rPr>
              <a:t>Mediana d edad al diagnostico 44 años</a:t>
            </a:r>
            <a:endParaRPr lang="es-E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093" y="365126"/>
            <a:ext cx="86159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</a:rPr>
              <a:t>Incidencia por localización anatómica</a:t>
            </a:r>
            <a:endParaRPr lang="es-ES" sz="4400" b="1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" y="2183642"/>
            <a:ext cx="9144000" cy="333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25588" y="1746913"/>
            <a:ext cx="3111690" cy="43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Diagnostico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1972" y="365126"/>
            <a:ext cx="8409904" cy="1325563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Factores de riesgo de melanoma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70C0"/>
                </a:solidFill>
              </a:rPr>
              <a:t>Historia familiar de melanoma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25-40% Mutaciones CDKN2A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Mas raro Mutaciones de CDK4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Inmunodepresión</a:t>
            </a:r>
          </a:p>
          <a:p>
            <a:r>
              <a:rPr lang="es-ES" sz="3200" dirty="0" err="1" smtClean="0">
                <a:solidFill>
                  <a:srgbClr val="0070C0"/>
                </a:solidFill>
              </a:rPr>
              <a:t>Fotosensibilidad</a:t>
            </a:r>
            <a:endParaRPr lang="es-ES" sz="3200" dirty="0" smtClean="0">
              <a:solidFill>
                <a:srgbClr val="0070C0"/>
              </a:solidFill>
            </a:endParaRP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Asociada a herencia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Exposición a radiación UV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Raza blanca</a:t>
            </a:r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3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Diagnostico de los melanomas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Se basa el las características clínicas resumidas bajo el acrónimo ABCD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En casos avanzados pueden aparecer síntomas locales como prurito o hemorragia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Dermatoscopia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Microscopia </a:t>
            </a:r>
            <a:r>
              <a:rPr lang="es-ES" dirty="0" err="1" smtClean="0">
                <a:solidFill>
                  <a:srgbClr val="0070C0"/>
                </a:solidFill>
              </a:rPr>
              <a:t>confocal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Biopsia 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Analítica con LDH y exploraciones radiológicas en estadios avanzados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Diagnostico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D:\iMAGENES\melanom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223" y="1388364"/>
            <a:ext cx="6903827" cy="4936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1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Fases de crecimiento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Fase de crecimiento radial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Crecimiento radial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Lento no asociado a metástasis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Fase de crecimiento vertical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Crecimiento profundo en la dermis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Potencial de invasión linfática y vascular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Desarrollo de Metástasis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40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Formas clínicas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Group 102"/>
          <p:cNvGraphicFramePr>
            <a:graphicFrameLocks noGrp="1"/>
          </p:cNvGraphicFramePr>
          <p:nvPr>
            <p:ph idx="1"/>
          </p:nvPr>
        </p:nvGraphicFramePr>
        <p:xfrm>
          <a:off x="444501" y="1676401"/>
          <a:ext cx="8147049" cy="4850086"/>
        </p:xfrm>
        <a:graphic>
          <a:graphicData uri="http://schemas.openxmlformats.org/drawingml/2006/table">
            <a:tbl>
              <a:tblPr/>
              <a:tblGrid>
                <a:gridCol w="1628645"/>
                <a:gridCol w="1630557"/>
                <a:gridCol w="1093409"/>
                <a:gridCol w="1827447"/>
                <a:gridCol w="1966991"/>
              </a:tblGrid>
              <a:tr h="10262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TIPO</a:t>
                      </a: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EDAD MEDIA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FASE RADIAL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LOCALIZACIÓN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980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Extensión superficial</a:t>
                      </a: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1-7 años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Cualquier (torso en </a:t>
                      </a: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"/>
                          <a:cs typeface="Arial" pitchFamily="34" charset="0"/>
                        </a:rPr>
                        <a:t>♂ y piernas en ♀)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Nodular</a:t>
                      </a: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10-20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Meses – 2 años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Cualquier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4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Léntigo MM</a:t>
                      </a: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5-15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5-10 años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Áreas expuestas (malar y pretemporal)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25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Acral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90000" marB="90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1-3 años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Palmas, plantas, lecho </a:t>
                      </a:r>
                      <a:r>
                        <a:rPr kumimoji="0" lang="es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ungueal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y mucosas</a:t>
                      </a:r>
                    </a:p>
                  </a:txBody>
                  <a:tcPr marL="90000" marR="90000" marT="90000" marB="90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80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</a:rPr>
              <a:t>Una enfermedad conocida desde la antigüedad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80086"/>
            <a:ext cx="8229600" cy="3860105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>
                <a:solidFill>
                  <a:srgbClr val="0070C0"/>
                </a:solidFill>
              </a:rPr>
              <a:t>Conocido desde la época e la medicina hipocrática como el cáncer negro</a:t>
            </a:r>
          </a:p>
          <a:p>
            <a:endParaRPr lang="es-ES" sz="3200" dirty="0" smtClean="0">
              <a:solidFill>
                <a:srgbClr val="0070C0"/>
              </a:solidFill>
            </a:endParaRPr>
          </a:p>
          <a:p>
            <a:r>
              <a:rPr lang="es-ES" sz="3200" dirty="0" err="1" smtClean="0">
                <a:solidFill>
                  <a:srgbClr val="0070C0"/>
                </a:solidFill>
              </a:rPr>
              <a:t>μελ</a:t>
            </a:r>
            <a:r>
              <a:rPr lang="es-ES" sz="3200" dirty="0" smtClean="0">
                <a:solidFill>
                  <a:srgbClr val="0070C0"/>
                </a:solidFill>
              </a:rPr>
              <a:t>ας  "negro" + ομα "tumor“</a:t>
            </a:r>
          </a:p>
          <a:p>
            <a:endParaRPr lang="es-ES" sz="3200" dirty="0">
              <a:solidFill>
                <a:srgbClr val="0070C0"/>
              </a:solidFill>
            </a:endParaRPr>
          </a:p>
          <a:p>
            <a:r>
              <a:rPr lang="es-ES" sz="3200" dirty="0" smtClean="0">
                <a:solidFill>
                  <a:srgbClr val="0070C0"/>
                </a:solidFill>
              </a:rPr>
              <a:t>Ya entonces se considero una enfermedad mortal</a:t>
            </a:r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de extension superficial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50%-70% de los melanomas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Mas frecuente en torso y extremidades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4ª a 5ª década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Mezcla clínica de marrón, bronceado, rosado y blanquecino con bordes irregulares y crecimiento bifásico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Nidos irregulares en la epidermis 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Infiltración linfocítica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Nidos agrandados y células aisladas en todas las capaz epidérmicas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5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rmador\Escritorio\iMAGENES\cbl1_h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59" y="1225591"/>
            <a:ext cx="4217158" cy="308013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de extension superficial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D:\Buckingham\Grand Rounds\Melanoma grand rounds\HP micro - superficial spreading melano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65" y="1970253"/>
            <a:ext cx="3681427" cy="381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4040377"/>
            <a:ext cx="4230665" cy="281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86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Lentigo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maligno</a:t>
            </a:r>
            <a:r>
              <a:rPr lang="en-US" b="1" dirty="0" smtClean="0">
                <a:solidFill>
                  <a:srgbClr val="002060"/>
                </a:solidFill>
              </a:rPr>
              <a:t> melanoma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20% en </a:t>
            </a:r>
            <a:r>
              <a:rPr lang="en-US" dirty="0" err="1" smtClean="0">
                <a:solidFill>
                  <a:srgbClr val="0070C0"/>
                </a:solidFill>
              </a:rPr>
              <a:t>cabeza</a:t>
            </a:r>
            <a:r>
              <a:rPr lang="en-US" dirty="0" smtClean="0">
                <a:solidFill>
                  <a:srgbClr val="0070C0"/>
                </a:solidFill>
              </a:rPr>
              <a:t> y </a:t>
            </a:r>
            <a:r>
              <a:rPr lang="en-US" dirty="0" err="1" smtClean="0">
                <a:solidFill>
                  <a:srgbClr val="0070C0"/>
                </a:solidFill>
              </a:rPr>
              <a:t>cuello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Es</a:t>
            </a:r>
            <a:r>
              <a:rPr lang="en-US" dirty="0" smtClean="0">
                <a:solidFill>
                  <a:srgbClr val="0070C0"/>
                </a:solidFill>
              </a:rPr>
              <a:t> el </a:t>
            </a:r>
            <a:r>
              <a:rPr lang="en-US" dirty="0" err="1" smtClean="0">
                <a:solidFill>
                  <a:srgbClr val="0070C0"/>
                </a:solidFill>
              </a:rPr>
              <a:t>que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presenta</a:t>
            </a:r>
            <a:r>
              <a:rPr lang="en-US" dirty="0" smtClean="0">
                <a:solidFill>
                  <a:srgbClr val="0070C0"/>
                </a:solidFill>
              </a:rPr>
              <a:t> la mayor </a:t>
            </a:r>
            <a:r>
              <a:rPr lang="en-US" dirty="0" err="1" smtClean="0">
                <a:solidFill>
                  <a:srgbClr val="0070C0"/>
                </a:solidFill>
              </a:rPr>
              <a:t>fase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crecimiento</a:t>
            </a:r>
            <a:r>
              <a:rPr lang="en-US" dirty="0" smtClean="0">
                <a:solidFill>
                  <a:srgbClr val="0070C0"/>
                </a:solidFill>
              </a:rPr>
              <a:t> radial &gt;15 </a:t>
            </a:r>
            <a:r>
              <a:rPr lang="en-US" dirty="0" err="1" smtClean="0">
                <a:solidFill>
                  <a:srgbClr val="0070C0"/>
                </a:solidFill>
              </a:rPr>
              <a:t>años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Ancianos</a:t>
            </a:r>
            <a:r>
              <a:rPr lang="en-US" dirty="0" smtClean="0">
                <a:solidFill>
                  <a:srgbClr val="0070C0"/>
                </a:solidFill>
              </a:rPr>
              <a:t> en areas </a:t>
            </a:r>
            <a:r>
              <a:rPr lang="en-US" dirty="0" err="1" smtClean="0">
                <a:solidFill>
                  <a:srgbClr val="0070C0"/>
                </a:solidFill>
              </a:rPr>
              <a:t>expuestas</a:t>
            </a:r>
            <a:r>
              <a:rPr lang="en-US" dirty="0" smtClean="0">
                <a:solidFill>
                  <a:srgbClr val="0070C0"/>
                </a:solidFill>
              </a:rPr>
              <a:t> al sol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Manchas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marrones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irregulares</a:t>
            </a:r>
            <a:r>
              <a:rPr lang="en-US" dirty="0" smtClean="0">
                <a:solidFill>
                  <a:srgbClr val="0070C0"/>
                </a:solidFill>
              </a:rPr>
              <a:t> con areas </a:t>
            </a:r>
            <a:r>
              <a:rPr lang="en-US" dirty="0" err="1" smtClean="0">
                <a:solidFill>
                  <a:srgbClr val="0070C0"/>
                </a:solidFill>
              </a:rPr>
              <a:t>negruzcas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3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Lentigo maligno melanoma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Picture 6" descr="D:\iMAGENES\CAIZ8X2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70" y="1229874"/>
            <a:ext cx="2959159" cy="2708015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67" y="1229874"/>
            <a:ext cx="3610686" cy="270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" y="4033233"/>
            <a:ext cx="4147781" cy="276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:\Buckingham\Grand Rounds\Melanoma grand rounds\micro - lentigo malig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23" y="4033233"/>
            <a:ext cx="2628331" cy="272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10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nodular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>
                <a:solidFill>
                  <a:srgbClr val="0070C0"/>
                </a:solidFill>
              </a:rPr>
              <a:t>Se localiza en cualquier zona de la </a:t>
            </a:r>
            <a:r>
              <a:rPr lang="es-ES" dirty="0" smtClean="0">
                <a:solidFill>
                  <a:srgbClr val="0070C0"/>
                </a:solidFill>
              </a:rPr>
              <a:t>piel </a:t>
            </a:r>
            <a:r>
              <a:rPr lang="es-ES" dirty="0">
                <a:solidFill>
                  <a:srgbClr val="0070C0"/>
                </a:solidFill>
              </a:rPr>
              <a:t>aunque por lo general se sitúa en la cabeza y el tronco.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>
                <a:solidFill>
                  <a:srgbClr val="0070C0"/>
                </a:solidFill>
              </a:rPr>
              <a:t>E</a:t>
            </a:r>
            <a:r>
              <a:rPr lang="es-ES" dirty="0" smtClean="0">
                <a:solidFill>
                  <a:srgbClr val="0070C0"/>
                </a:solidFill>
              </a:rPr>
              <a:t>s </a:t>
            </a:r>
            <a:r>
              <a:rPr lang="es-ES" dirty="0">
                <a:solidFill>
                  <a:srgbClr val="0070C0"/>
                </a:solidFill>
              </a:rPr>
              <a:t>más frecuente en los hombres que en las </a:t>
            </a:r>
            <a:r>
              <a:rPr lang="es-ES" dirty="0" smtClean="0">
                <a:solidFill>
                  <a:srgbClr val="0070C0"/>
                </a:solidFill>
              </a:rPr>
              <a:t>mujeres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Entre </a:t>
            </a:r>
            <a:r>
              <a:rPr lang="es-ES" dirty="0">
                <a:solidFill>
                  <a:srgbClr val="0070C0"/>
                </a:solidFill>
              </a:rPr>
              <a:t>los 50 y 60 años.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El </a:t>
            </a:r>
            <a:r>
              <a:rPr lang="es-ES" dirty="0">
                <a:solidFill>
                  <a:srgbClr val="0070C0"/>
                </a:solidFill>
              </a:rPr>
              <a:t>tumor crece rápidamente sin apreciarse una mancha.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Su </a:t>
            </a:r>
            <a:r>
              <a:rPr lang="es-ES" dirty="0">
                <a:solidFill>
                  <a:srgbClr val="0070C0"/>
                </a:solidFill>
              </a:rPr>
              <a:t>aspecto es el de una lesión en forma de nódulo tumoral. El color es variable: negro, azulado, marrón, rojizo.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Sangra </a:t>
            </a:r>
            <a:r>
              <a:rPr lang="es-ES" dirty="0">
                <a:solidFill>
                  <a:srgbClr val="0070C0"/>
                </a:solidFill>
              </a:rPr>
              <a:t>a menudo y está elevado sobre la piel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1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nodular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C:\Documents and Settings\Armador\Escritorio\iMAGENES\cbl1_h1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947" y="1378423"/>
            <a:ext cx="2647835" cy="2200417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1" y="1378423"/>
            <a:ext cx="2361062" cy="236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6" y="1378423"/>
            <a:ext cx="2180158" cy="28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6" y="4518903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53596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D:\Buckingham\Grand Rounds\Melanoma grand rounds\micro - vertical growth phas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51" y="3739485"/>
            <a:ext cx="2841902" cy="30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8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</a:t>
            </a:r>
            <a:r>
              <a:rPr lang="en-US" b="1" dirty="0" err="1" smtClean="0">
                <a:solidFill>
                  <a:srgbClr val="002060"/>
                </a:solidFill>
              </a:rPr>
              <a:t>acral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2779"/>
            <a:ext cx="8229600" cy="4525963"/>
          </a:xfrm>
        </p:spPr>
        <p:txBody>
          <a:bodyPr>
            <a:noAutofit/>
          </a:bodyPr>
          <a:lstStyle/>
          <a:p>
            <a:r>
              <a:rPr lang="es-ES" sz="2800" dirty="0" smtClean="0">
                <a:solidFill>
                  <a:srgbClr val="0070C0"/>
                </a:solidFill>
              </a:rPr>
              <a:t>Afecta </a:t>
            </a:r>
            <a:r>
              <a:rPr lang="es-ES" sz="2800" dirty="0">
                <a:solidFill>
                  <a:srgbClr val="0070C0"/>
                </a:solidFill>
              </a:rPr>
              <a:t>a las plantas de los pies y, en menor grado, a las palmas de las manos, los dedos, los genitales y la </a:t>
            </a:r>
            <a:r>
              <a:rPr lang="es-ES" sz="2800" dirty="0" smtClean="0">
                <a:solidFill>
                  <a:srgbClr val="0070C0"/>
                </a:solidFill>
              </a:rPr>
              <a:t>boca</a:t>
            </a:r>
          </a:p>
          <a:p>
            <a:r>
              <a:rPr lang="es-ES" sz="2800" dirty="0" smtClean="0">
                <a:solidFill>
                  <a:srgbClr val="0070C0"/>
                </a:solidFill>
              </a:rPr>
              <a:t>Constituye </a:t>
            </a:r>
            <a:r>
              <a:rPr lang="es-ES" sz="2800" dirty="0">
                <a:solidFill>
                  <a:srgbClr val="0070C0"/>
                </a:solidFill>
              </a:rPr>
              <a:t>el 10 por ciento de los melanomas entre la población blanca y el 50 por ciento entre la negra u </a:t>
            </a:r>
            <a:r>
              <a:rPr lang="es-ES" sz="2800" dirty="0" smtClean="0">
                <a:solidFill>
                  <a:srgbClr val="0070C0"/>
                </a:solidFill>
              </a:rPr>
              <a:t>oriental</a:t>
            </a:r>
          </a:p>
          <a:p>
            <a:r>
              <a:rPr lang="es-ES" sz="2800" dirty="0" smtClean="0">
                <a:solidFill>
                  <a:srgbClr val="0070C0"/>
                </a:solidFill>
              </a:rPr>
              <a:t>Puede </a:t>
            </a:r>
            <a:r>
              <a:rPr lang="es-ES" sz="2800" dirty="0">
                <a:solidFill>
                  <a:srgbClr val="0070C0"/>
                </a:solidFill>
              </a:rPr>
              <a:t>aparecer a cualquier edad. </a:t>
            </a:r>
            <a:endParaRPr lang="es-ES" sz="2800" dirty="0" smtClean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Sobre </a:t>
            </a:r>
            <a:r>
              <a:rPr lang="es-ES" sz="2800" dirty="0">
                <a:solidFill>
                  <a:srgbClr val="0070C0"/>
                </a:solidFill>
              </a:rPr>
              <a:t>la mancha inicial aparece un tumor a los pocos meses y las lesiones son muy variables. Tiene los bordes más dispersos, pero los colores son parecidos a los del melanoma de extensión superficial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04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Melanoma </a:t>
            </a:r>
            <a:r>
              <a:rPr lang="en-US" b="1" dirty="0" err="1" smtClean="0">
                <a:solidFill>
                  <a:srgbClr val="002060"/>
                </a:solidFill>
              </a:rPr>
              <a:t>acral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3" descr="C:\Documents and Settings\Armador\Escritorio\iMAGENES\acral-melan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0" y="1128213"/>
            <a:ext cx="1880643" cy="2820965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16" y="1292840"/>
            <a:ext cx="3287547" cy="26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92" y="1469834"/>
            <a:ext cx="3348604" cy="450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5" y="4046845"/>
            <a:ext cx="1666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316" y="4103546"/>
            <a:ext cx="3281291" cy="240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2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2060"/>
                </a:solidFill>
              </a:rPr>
              <a:t>Melanoma de mucosas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L</a:t>
            </a:r>
            <a:r>
              <a:rPr lang="es-ES" dirty="0" smtClean="0">
                <a:solidFill>
                  <a:srgbClr val="0070C0"/>
                </a:solidFill>
              </a:rPr>
              <a:t>os </a:t>
            </a:r>
            <a:r>
              <a:rPr lang="es-ES" dirty="0">
                <a:solidFill>
                  <a:srgbClr val="0070C0"/>
                </a:solidFill>
              </a:rPr>
              <a:t>melanomas en mucosas pueden localizarse a nivel de la mucosa genital, oral o conjuntival.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Suelen </a:t>
            </a:r>
            <a:r>
              <a:rPr lang="es-ES" dirty="0">
                <a:solidFill>
                  <a:srgbClr val="0070C0"/>
                </a:solidFill>
              </a:rPr>
              <a:t>tener una fase de crecimiento radial o pagetoide semejante a la del melanoma de crecimiento superficial</a:t>
            </a:r>
            <a:r>
              <a:rPr lang="es-E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Infrecuentes en occidente pero son el tipo mas frecuente en población oriental.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6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Melanoma de mucosas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rmador\Escritorio\iMAGENES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1766888"/>
            <a:ext cx="2095500" cy="187642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04" y="1766888"/>
            <a:ext cx="258817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5" y="1708030"/>
            <a:ext cx="2681516" cy="242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14" y="4613511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0" y="3888681"/>
            <a:ext cx="1936560" cy="26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03" y="4033276"/>
            <a:ext cx="3000233" cy="250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3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</a:rPr>
              <a:t>¿Que es un melanoma?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>
                <a:solidFill>
                  <a:srgbClr val="002060"/>
                </a:solidFill>
              </a:rPr>
              <a:t>Estadiaje</a:t>
            </a:r>
            <a:r>
              <a:rPr lang="es-ES" b="1" dirty="0" smtClean="0">
                <a:solidFill>
                  <a:srgbClr val="002060"/>
                </a:solidFill>
              </a:rPr>
              <a:t>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Niveles de Clark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D:\iMAGENES\CDR000063044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49" y="2000250"/>
            <a:ext cx="7521677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386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El índice de </a:t>
            </a:r>
            <a:r>
              <a:rPr lang="es-ES" b="1" dirty="0" err="1" smtClean="0">
                <a:solidFill>
                  <a:srgbClr val="002060"/>
                </a:solidFill>
              </a:rPr>
              <a:t>Breslow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D:\iMAGENES\livelli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739" y="1314449"/>
            <a:ext cx="7613374" cy="5195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44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Clasificación TNM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35433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4004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Estadios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560840" cy="50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8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Distribución por estadios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600"/>
            <a:ext cx="9144000" cy="329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5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Tratamiento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Tratamiento estadios iniciales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84445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Tratamiento básico: Cirugía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Radioterapia en los lentigos no operables</a:t>
            </a:r>
          </a:p>
          <a:p>
            <a:r>
              <a:rPr lang="es-ES" dirty="0" err="1" smtClean="0">
                <a:solidFill>
                  <a:srgbClr val="0070C0"/>
                </a:solidFill>
              </a:rPr>
              <a:t>Linfadenectomia</a:t>
            </a:r>
            <a:r>
              <a:rPr lang="es-ES" dirty="0" smtClean="0">
                <a:solidFill>
                  <a:srgbClr val="0070C0"/>
                </a:solidFill>
              </a:rPr>
              <a:t> si ganglio centinela positivo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5" y="3681625"/>
            <a:ext cx="8316013" cy="25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Biopsia de ganglio centinela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La afectación ganglionar es importante de diagnosticar por su importancia pronostica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Criterios variables de indicación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Melanomas de mas de 1 mm de espesor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Estadios II y </a:t>
            </a:r>
            <a:r>
              <a:rPr lang="es-ES" dirty="0" err="1" smtClean="0">
                <a:solidFill>
                  <a:srgbClr val="0070C0"/>
                </a:solidFill>
              </a:rPr>
              <a:t>Ib</a:t>
            </a:r>
            <a:r>
              <a:rPr lang="es-ES" dirty="0" smtClean="0">
                <a:solidFill>
                  <a:srgbClr val="0070C0"/>
                </a:solidFill>
              </a:rPr>
              <a:t> y el </a:t>
            </a:r>
            <a:r>
              <a:rPr lang="es-ES" dirty="0" err="1" smtClean="0">
                <a:solidFill>
                  <a:srgbClr val="0070C0"/>
                </a:solidFill>
              </a:rPr>
              <a:t>Ia</a:t>
            </a:r>
            <a:r>
              <a:rPr lang="es-ES" dirty="0" smtClean="0">
                <a:solidFill>
                  <a:srgbClr val="0070C0"/>
                </a:solidFill>
              </a:rPr>
              <a:t> si hay regresión histológica en mas del 75%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Momento de realización durante la ampliación quirúrgica de los márgenes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Biopsia de ganglio centinela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550"/>
            <a:ext cx="9144000" cy="43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Estructura de la piel</a:t>
            </a:r>
            <a:endParaRPr lang="es-ES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349" y="2393955"/>
            <a:ext cx="4064680" cy="30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rmador\Escritorio\iMAGENES\Illu_skin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446" y="2483874"/>
            <a:ext cx="3073400" cy="30861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11755" y="3299792"/>
            <a:ext cx="101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Melanocito</a:t>
            </a:r>
            <a:endParaRPr lang="es-ES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744275" y="3770245"/>
            <a:ext cx="1013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Melanina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708027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Tratamiento de estadios avanzados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Estadio III (En ocasiones </a:t>
            </a:r>
            <a:r>
              <a:rPr lang="es-ES" dirty="0" err="1" smtClean="0">
                <a:solidFill>
                  <a:srgbClr val="0070C0"/>
                </a:solidFill>
              </a:rPr>
              <a:t>IIb</a:t>
            </a:r>
            <a:r>
              <a:rPr lang="es-ES" dirty="0" smtClean="0">
                <a:solidFill>
                  <a:srgbClr val="0070C0"/>
                </a:solidFill>
              </a:rPr>
              <a:t> y c/IV)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Cirugía del melanoma mas </a:t>
            </a:r>
            <a:r>
              <a:rPr lang="es-ES" dirty="0" err="1" smtClean="0">
                <a:solidFill>
                  <a:srgbClr val="0070C0"/>
                </a:solidFill>
              </a:rPr>
              <a:t>linfadenectomia</a:t>
            </a:r>
            <a:endParaRPr lang="es-ES" dirty="0" smtClean="0">
              <a:solidFill>
                <a:srgbClr val="0070C0"/>
              </a:solidFill>
            </a:endParaRP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Adyuvancia con Interferón alfa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Radioterapia casos seleccionados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Enfermedad N2c y N3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Estadio IV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Radioterapia y cirugía paliativas</a:t>
            </a:r>
          </a:p>
          <a:p>
            <a:pPr lvl="1"/>
            <a:r>
              <a:rPr lang="es-ES" dirty="0" smtClean="0">
                <a:solidFill>
                  <a:srgbClr val="0070C0"/>
                </a:solidFill>
              </a:rPr>
              <a:t>Tratamiento sistémico</a:t>
            </a:r>
          </a:p>
          <a:p>
            <a:pPr lvl="2"/>
            <a:r>
              <a:rPr lang="es-ES" dirty="0" smtClean="0">
                <a:solidFill>
                  <a:srgbClr val="0070C0"/>
                </a:solidFill>
              </a:rPr>
              <a:t>Quimioterapia</a:t>
            </a:r>
          </a:p>
          <a:p>
            <a:pPr lvl="2"/>
            <a:r>
              <a:rPr lang="es-ES" dirty="0" smtClean="0">
                <a:solidFill>
                  <a:srgbClr val="0070C0"/>
                </a:solidFill>
              </a:rPr>
              <a:t>Inmunoterapia</a:t>
            </a:r>
          </a:p>
          <a:p>
            <a:pPr lvl="2"/>
            <a:r>
              <a:rPr lang="es-ES" dirty="0" smtClean="0">
                <a:solidFill>
                  <a:srgbClr val="0070C0"/>
                </a:solidFill>
              </a:rPr>
              <a:t>Terapias dirigidas</a:t>
            </a:r>
          </a:p>
          <a:p>
            <a:pPr lvl="2"/>
            <a:r>
              <a:rPr lang="es-ES" dirty="0" smtClean="0">
                <a:solidFill>
                  <a:srgbClr val="0070C0"/>
                </a:solidFill>
              </a:rPr>
              <a:t>Nuevos fármacos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N2c y N3 </a:t>
            </a:r>
            <a:r>
              <a:rPr lang="es-ES" b="1" dirty="0" err="1" smtClean="0">
                <a:solidFill>
                  <a:srgbClr val="002060"/>
                </a:solidFill>
              </a:rPr>
              <a:t>Satelitosis</a:t>
            </a:r>
            <a:r>
              <a:rPr lang="es-ES" b="1" dirty="0" smtClean="0">
                <a:solidFill>
                  <a:srgbClr val="002060"/>
                </a:solidFill>
              </a:rPr>
              <a:t> y metástasis en transito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234498" name="Picture 2" descr="D:\iMAGENES\21v25n08-13156327fi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999" y="1664719"/>
            <a:ext cx="3075262" cy="2306447"/>
          </a:xfrm>
          <a:prstGeom prst="rect">
            <a:avLst/>
          </a:prstGeom>
          <a:noFill/>
        </p:spPr>
      </p:pic>
      <p:pic>
        <p:nvPicPr>
          <p:cNvPr id="234499" name="Picture 3" descr="D:\iMAGENES\103v100n07-13140512fi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834" y="1433468"/>
            <a:ext cx="3532601" cy="2427402"/>
          </a:xfrm>
          <a:prstGeom prst="rect">
            <a:avLst/>
          </a:prstGeom>
          <a:noFill/>
        </p:spPr>
      </p:pic>
      <p:pic>
        <p:nvPicPr>
          <p:cNvPr id="234500" name="Picture 4" descr="D:\iMAGENES\untitled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2006" y="3635633"/>
            <a:ext cx="4247942" cy="322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Perfusión aislada del miembro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2609" y="1709383"/>
            <a:ext cx="8229600" cy="3995382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70C0"/>
                </a:solidFill>
              </a:rPr>
              <a:t>Indicada en estadios N2c y N3 localizados en extremidades</a:t>
            </a:r>
          </a:p>
          <a:p>
            <a:r>
              <a:rPr lang="es-ES" sz="3600" dirty="0" smtClean="0">
                <a:solidFill>
                  <a:srgbClr val="0070C0"/>
                </a:solidFill>
              </a:rPr>
              <a:t>Perfusión hipertérmica (40º) de</a:t>
            </a:r>
          </a:p>
          <a:p>
            <a:pPr lvl="1"/>
            <a:r>
              <a:rPr lang="es-ES" sz="3200" dirty="0" smtClean="0">
                <a:solidFill>
                  <a:srgbClr val="0070C0"/>
                </a:solidFill>
              </a:rPr>
              <a:t>Factor necrosis tumoral alfa</a:t>
            </a:r>
          </a:p>
          <a:p>
            <a:pPr lvl="1"/>
            <a:r>
              <a:rPr lang="es-ES" sz="3200" dirty="0" err="1" smtClean="0">
                <a:solidFill>
                  <a:srgbClr val="0070C0"/>
                </a:solidFill>
              </a:rPr>
              <a:t>Melfalan</a:t>
            </a:r>
            <a:endParaRPr lang="es-ES" sz="3200" dirty="0" smtClean="0">
              <a:solidFill>
                <a:srgbClr val="0070C0"/>
              </a:solidFill>
            </a:endParaRPr>
          </a:p>
          <a:p>
            <a:r>
              <a:rPr lang="es-ES" sz="3600" dirty="0" smtClean="0">
                <a:solidFill>
                  <a:srgbClr val="0070C0"/>
                </a:solidFill>
              </a:rPr>
              <a:t>Tasas de respuestas del 80% </a:t>
            </a:r>
          </a:p>
        </p:txBody>
      </p:sp>
    </p:spTree>
    <p:extLst>
      <p:ext uri="{BB962C8B-B14F-4D97-AF65-F5344CB8AC3E}">
        <p14:creationId xmlns:p14="http://schemas.microsoft.com/office/powerpoint/2010/main" val="2647135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Perfusión aislada del miembro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87949"/>
            <a:ext cx="66675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80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Necesidades de tratamiento enfermedad avanzada (III/IV)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600" dirty="0" smtClean="0">
                <a:solidFill>
                  <a:srgbClr val="0070C0"/>
                </a:solidFill>
              </a:rPr>
              <a:t>En melanoma avanzado (III)</a:t>
            </a:r>
          </a:p>
          <a:p>
            <a:pPr lvl="1"/>
            <a:r>
              <a:rPr lang="es-ES" sz="3200" dirty="0" smtClean="0">
                <a:solidFill>
                  <a:srgbClr val="0070C0"/>
                </a:solidFill>
              </a:rPr>
              <a:t>Recaídas en el 50 a 80%</a:t>
            </a:r>
          </a:p>
          <a:p>
            <a:pPr lvl="1"/>
            <a:r>
              <a:rPr lang="es-ES" sz="3200" dirty="0" smtClean="0">
                <a:solidFill>
                  <a:srgbClr val="0070C0"/>
                </a:solidFill>
              </a:rPr>
              <a:t>Tasa de supervivencia a los 5 años de 25-70%</a:t>
            </a:r>
          </a:p>
          <a:p>
            <a:r>
              <a:rPr lang="es-ES" sz="3600" dirty="0" smtClean="0">
                <a:solidFill>
                  <a:srgbClr val="0070C0"/>
                </a:solidFill>
              </a:rPr>
              <a:t>En enfermedad metastásica (IV)</a:t>
            </a:r>
          </a:p>
          <a:p>
            <a:pPr lvl="1"/>
            <a:r>
              <a:rPr lang="es-ES" sz="3200" dirty="0" smtClean="0">
                <a:solidFill>
                  <a:srgbClr val="0070C0"/>
                </a:solidFill>
              </a:rPr>
              <a:t>No había tratamiento que haya mejorado la supervivencia hasta 2010</a:t>
            </a:r>
          </a:p>
          <a:p>
            <a:pPr lvl="1"/>
            <a:r>
              <a:rPr lang="es-ES" sz="3200" dirty="0" smtClean="0">
                <a:solidFill>
                  <a:srgbClr val="0070C0"/>
                </a:solidFill>
              </a:rPr>
              <a:t>Incluso con las terapias dirigidas y la nueva inmunoterapia el 60-70% de los pacientes </a:t>
            </a:r>
            <a:r>
              <a:rPr lang="es-ES" sz="3200" dirty="0" err="1" smtClean="0">
                <a:solidFill>
                  <a:srgbClr val="0070C0"/>
                </a:solidFill>
              </a:rPr>
              <a:t>falleceran</a:t>
            </a:r>
            <a:endParaRPr lang="es-ES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Paciente con estadio III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8" y="2323389"/>
            <a:ext cx="8461606" cy="331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76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Cuestiones pendientes en adyuvancia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No modificaciones en tratamiento adyuvante en más de 10 años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¿Otras presentaciones de IFN podrían mejorar resultados?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¿Igual beneficio con enfermedad ganglionar microscópica que con macroscópica?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¿Es necesario tratamiento durante 52 semanas o misma eficacia únicamente con fase de inducción?</a:t>
            </a:r>
          </a:p>
          <a:p>
            <a:pPr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Nuevos tratamientos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Ipilimumab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Anticuerpos anti PD-1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rgbClr val="0070C0"/>
                </a:solidFill>
              </a:rPr>
              <a:t>Inhibidores de B-RAF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Manejo de la enfermedad </a:t>
            </a:r>
            <a:r>
              <a:rPr lang="es-ES" b="1" dirty="0" err="1" smtClean="0">
                <a:solidFill>
                  <a:srgbClr val="002060"/>
                </a:solidFill>
              </a:rPr>
              <a:t>metastatica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9" y="1931583"/>
            <a:ext cx="7951516" cy="412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4334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1529" y="171943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Modelo molecular melanoma</a:t>
            </a:r>
          </a:p>
        </p:txBody>
      </p:sp>
      <p:pic>
        <p:nvPicPr>
          <p:cNvPr id="4100" name="Picture 4" descr="Nuevo Imagen de mapa de bit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1438"/>
            <a:ext cx="6264275" cy="509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080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Determinación de BRAF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Se puede hacer de distintas maneras en el tejido de biopsia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Es la base actual de la selección de tratamiento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NINGUN</a:t>
            </a:r>
            <a:r>
              <a:rPr lang="es-ES" dirty="0" smtClean="0">
                <a:solidFill>
                  <a:srgbClr val="0070C0"/>
                </a:solidFill>
              </a:rPr>
              <a:t> paciente con melanoma estadio IV debería tratarse sin conocer su estado </a:t>
            </a:r>
            <a:r>
              <a:rPr lang="es-ES" dirty="0" err="1" smtClean="0">
                <a:solidFill>
                  <a:srgbClr val="0070C0"/>
                </a:solidFill>
              </a:rPr>
              <a:t>mutacional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1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>
                <a:solidFill>
                  <a:srgbClr val="002060"/>
                </a:solidFill>
              </a:rPr>
              <a:t>El </a:t>
            </a:r>
            <a:r>
              <a:rPr lang="es-ES" sz="5400" b="1" dirty="0" err="1" smtClean="0">
                <a:solidFill>
                  <a:srgbClr val="002060"/>
                </a:solidFill>
              </a:rPr>
              <a:t>melanocito</a:t>
            </a:r>
            <a:endParaRPr lang="es-ES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rmador\Escritorio\iMAGENES\melan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780" y="2340941"/>
            <a:ext cx="2603500" cy="2374900"/>
          </a:xfrm>
          <a:prstGeom prst="rect">
            <a:avLst/>
          </a:prstGeom>
          <a:noFill/>
        </p:spPr>
      </p:pic>
      <p:pic>
        <p:nvPicPr>
          <p:cNvPr id="2051" name="Picture 3" descr="C:\Documents and Settings\Armador\Escritorio\iMAGENES\Piel melanoci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5942" y="1921565"/>
            <a:ext cx="3390900" cy="3810000"/>
          </a:xfrm>
          <a:prstGeom prst="rect">
            <a:avLst/>
          </a:prstGeom>
          <a:noFill/>
        </p:spPr>
      </p:pic>
      <p:pic>
        <p:nvPicPr>
          <p:cNvPr id="2052" name="Picture 4" descr="C:\Documents and Settings\Armador\Escritorio\iMAGENES\viti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775" y="2266837"/>
            <a:ext cx="2164660" cy="2891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034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NCCN </a:t>
            </a:r>
            <a:r>
              <a:rPr lang="es-ES" b="1" dirty="0" err="1" smtClean="0">
                <a:solidFill>
                  <a:srgbClr val="002060"/>
                </a:solidFill>
              </a:rPr>
              <a:t>guidelines</a:t>
            </a:r>
            <a:r>
              <a:rPr lang="es-ES" b="1" dirty="0" smtClean="0">
                <a:solidFill>
                  <a:srgbClr val="002060"/>
                </a:solidFill>
              </a:rPr>
              <a:t> BRAF </a:t>
            </a:r>
            <a:r>
              <a:rPr lang="es-ES" b="1" dirty="0" err="1" smtClean="0">
                <a:solidFill>
                  <a:srgbClr val="002060"/>
                </a:solidFill>
              </a:rPr>
              <a:t>wildtype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59" y="2060620"/>
            <a:ext cx="8136081" cy="43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  <a:ea typeface="ＭＳ Ｐゴシック" pitchFamily="34" charset="-128"/>
              </a:rPr>
              <a:t>Patrón de respuestas a Ipilimumab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08400" y="5732463"/>
            <a:ext cx="4032250" cy="3175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4118768" y="5733257"/>
            <a:ext cx="144463" cy="0"/>
          </a:xfrm>
          <a:prstGeom prst="line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ZoneTexte 8"/>
          <p:cNvSpPr txBox="1">
            <a:spLocks noChangeArrowheads="1"/>
          </p:cNvSpPr>
          <p:nvPr/>
        </p:nvSpPr>
        <p:spPr bwMode="auto">
          <a:xfrm>
            <a:off x="6400800" y="14478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1" name="Titre 3"/>
          <p:cNvSpPr txBox="1">
            <a:spLocks/>
          </p:cNvSpPr>
          <p:nvPr/>
        </p:nvSpPr>
        <p:spPr bwMode="auto"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800" b="1" kern="0" dirty="0">
              <a:solidFill>
                <a:srgbClr val="E35C21"/>
              </a:solidFill>
              <a:latin typeface="TradeGothic BoldTwo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314" name="Picture 2" descr="P:\Echange\OGILVYHEALTHCARE\CLIENTS\BMS Ipilimumab\FRANCE\Hospital Staff Slide Kit French Version\KIT\Graphs\EXE redworks\From Redworks\English 110811\powerpoint_2906_ENG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6762750" cy="451485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419600" y="1905000"/>
            <a:ext cx="3173412" cy="419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6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>
            <a:off x="3708400" y="5732463"/>
            <a:ext cx="4032250" cy="3175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0" name="ZoneTexte 13"/>
          <p:cNvSpPr txBox="1">
            <a:spLocks noChangeArrowheads="1"/>
          </p:cNvSpPr>
          <p:nvPr/>
        </p:nvSpPr>
        <p:spPr bwMode="auto">
          <a:xfrm>
            <a:off x="6400800" y="14478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4" name="Titre 3"/>
          <p:cNvSpPr txBox="1">
            <a:spLocks/>
          </p:cNvSpPr>
          <p:nvPr/>
        </p:nvSpPr>
        <p:spPr bwMode="auto"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800" b="1" kern="0" dirty="0">
              <a:solidFill>
                <a:srgbClr val="E35C21"/>
              </a:solidFill>
              <a:latin typeface="TradeGothic BoldTwo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2" descr="P:\Echange\OGILVYHEALTHCARE\CLIENTS\BMS Ipilimumab\FRANCE\Hospital Staff Slide Kit French Version\KIT\Graphs\EXE redworks\From Redworks\English 110811\powerpoint_2906_ENG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6762750" cy="45148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638800" y="1905000"/>
            <a:ext cx="1954212" cy="419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a typeface="ＭＳ Ｐゴシック" pitchFamily="34" charset="-128"/>
              </a:rPr>
              <a:t>Patrón de respuestas a Ipilimumab</a:t>
            </a:r>
            <a:endParaRPr lang="en-GB" sz="40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06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3708400" y="5732463"/>
            <a:ext cx="4032250" cy="3175"/>
          </a:xfrm>
          <a:prstGeom prst="straightConnector1">
            <a:avLst/>
          </a:prstGeom>
          <a:ln>
            <a:solidFill>
              <a:schemeClr val="bg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5" name="ZoneTexte 12"/>
          <p:cNvSpPr txBox="1">
            <a:spLocks noChangeArrowheads="1"/>
          </p:cNvSpPr>
          <p:nvPr/>
        </p:nvSpPr>
        <p:spPr bwMode="auto">
          <a:xfrm>
            <a:off x="6324600" y="1371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5" name="Titre 3"/>
          <p:cNvSpPr txBox="1">
            <a:spLocks/>
          </p:cNvSpPr>
          <p:nvPr/>
        </p:nvSpPr>
        <p:spPr bwMode="auto">
          <a:xfrm>
            <a:off x="0" y="0"/>
            <a:ext cx="91440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fr-FR" sz="800" b="1" kern="0" dirty="0">
              <a:solidFill>
                <a:srgbClr val="E35C21"/>
              </a:solidFill>
              <a:latin typeface="TradeGothic BoldTwo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2" descr="P:\Echange\OGILVYHEALTHCARE\CLIENTS\BMS Ipilimumab\FRANCE\Hospital Staff Slide Kit French Version\KIT\Graphs\EXE redworks\From Redworks\English 110811\powerpoint_2906_ENG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6762750" cy="451485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002060"/>
                </a:solidFill>
                <a:ea typeface="ＭＳ Ｐゴシック" pitchFamily="34" charset="-128"/>
              </a:rPr>
              <a:t>Patrón de respuestas a Ipilimumab</a:t>
            </a:r>
            <a:endParaRPr lang="en-GB" sz="4000" b="1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36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914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2060"/>
                </a:solidFill>
                <a:ea typeface="ＭＳ Ｐゴシック" pitchFamily="34" charset="-128"/>
              </a:rPr>
              <a:t>La educación del paciente es critica para el manejo de la toxicidad</a:t>
            </a:r>
            <a:endParaRPr lang="es-ES" b="1" baseline="30000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7200" y="4536554"/>
            <a:ext cx="3875856" cy="10433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5100"/>
              </a:buClr>
              <a:defRPr/>
            </a:pPr>
            <a:r>
              <a:rPr lang="es-ES" sz="2400" dirty="0" smtClean="0"/>
              <a:t>Comunicar de forma inmediata cualquier efecto adverso </a:t>
            </a:r>
            <a:r>
              <a:rPr lang="es-ES" sz="2400" dirty="0" err="1" smtClean="0"/>
              <a:t>inmuno-relaccionado</a:t>
            </a:r>
            <a:endParaRPr lang="es-ES" sz="1100" dirty="0"/>
          </a:p>
        </p:txBody>
      </p:sp>
      <p:pic>
        <p:nvPicPr>
          <p:cNvPr id="88069" name="Text Box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675" y="4383088"/>
            <a:ext cx="41084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4572000" y="4687730"/>
            <a:ext cx="3887788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>
            <a:spAutoFit/>
          </a:bodyPr>
          <a:lstStyle/>
          <a:p>
            <a:pPr marL="190500" lvl="1"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5100"/>
              </a:buClr>
            </a:pPr>
            <a:r>
              <a:rPr lang="es-ES" dirty="0" smtClean="0">
                <a:solidFill>
                  <a:srgbClr val="FFFFFF"/>
                </a:solidFill>
                <a:latin typeface="TradeGothic BoldTwo"/>
              </a:rPr>
              <a:t>No </a:t>
            </a:r>
            <a:r>
              <a:rPr lang="es-ES" dirty="0" err="1" smtClean="0">
                <a:solidFill>
                  <a:srgbClr val="FFFFFF"/>
                </a:solidFill>
                <a:latin typeface="TradeGothic BoldTwo"/>
              </a:rPr>
              <a:t>autotratarse</a:t>
            </a:r>
            <a:r>
              <a:rPr lang="es-ES" dirty="0" smtClean="0">
                <a:solidFill>
                  <a:srgbClr val="FFFFFF"/>
                </a:solidFill>
                <a:latin typeface="TradeGothic BoldTwo"/>
              </a:rPr>
              <a:t> y consultar inmediatamente cualquier sintomatología con el medico</a:t>
            </a:r>
            <a:endParaRPr lang="es-ES" sz="1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556792"/>
            <a:ext cx="7992888" cy="10801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ja-JP" b="1" dirty="0" smtClean="0">
                <a:latin typeface="TradeGothic BoldTwo"/>
              </a:rPr>
              <a:t>Diagnostico precoz y manejo adecuado son las claves para minimizar los efectos adversos severos o amenazantes para la vida</a:t>
            </a:r>
            <a:endParaRPr lang="es-ES" altLang="ja-JP" b="1" baseline="30000" dirty="0">
              <a:latin typeface="TradeGothic BoldTw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3315632"/>
            <a:ext cx="7992888" cy="64807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ja-JP" b="1" dirty="0" smtClean="0">
                <a:solidFill>
                  <a:srgbClr val="FFFFFF"/>
                </a:solidFill>
                <a:latin typeface="TradeGothic BoldTwo"/>
              </a:rPr>
              <a:t>Es critico educar a los pacientes en</a:t>
            </a:r>
            <a:endParaRPr lang="es-ES" altLang="ja-JP" b="1" dirty="0">
              <a:solidFill>
                <a:srgbClr val="FFFFFF"/>
              </a:solidFill>
              <a:latin typeface="TradeGothic BoldTwo"/>
            </a:endParaRPr>
          </a:p>
        </p:txBody>
      </p:sp>
      <p:sp>
        <p:nvSpPr>
          <p:cNvPr id="11" name="Accolade fermante 10"/>
          <p:cNvSpPr/>
          <p:nvPr/>
        </p:nvSpPr>
        <p:spPr>
          <a:xfrm rot="5400000">
            <a:off x="4000500" y="38100"/>
            <a:ext cx="914400" cy="830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750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4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Cinética </a:t>
            </a:r>
            <a:r>
              <a:rPr lang="es-E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 la toxicidad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484313"/>
            <a:ext cx="868045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239000" y="6400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solidFill>
                  <a:srgbClr val="0070C0"/>
                </a:solidFill>
              </a:rPr>
              <a:t>Weber, JCO, 2012</a:t>
            </a:r>
          </a:p>
        </p:txBody>
      </p:sp>
    </p:spTree>
    <p:extLst>
      <p:ext uri="{BB962C8B-B14F-4D97-AF65-F5344CB8AC3E}">
        <p14:creationId xmlns:p14="http://schemas.microsoft.com/office/powerpoint/2010/main" val="12054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696200" cy="1143000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  <a:ea typeface="ＭＳ Ｐゴシック" pitchFamily="34" charset="-128"/>
              </a:rPr>
              <a:t>Duración de la toxicidad</a:t>
            </a:r>
            <a:endParaRPr lang="es-ES" b="1" baseline="30000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21506" name="Picture 2" descr="P:\Echange\OGILVYHEALTHCARE\CLIENTS\BMS Ipilimumab\FRANCE\Hospital Staff Slide Kit French Version\KIT\Graphs\Studio\From studio\JPEGEN_110811\Tableau_Monitoring_17-06.jpg"/>
          <p:cNvPicPr>
            <a:picLocks noChangeAspect="1" noChangeArrowheads="1"/>
          </p:cNvPicPr>
          <p:nvPr/>
        </p:nvPicPr>
        <p:blipFill>
          <a:blip r:embed="rId3" cstate="print"/>
          <a:srcRect b="5450"/>
          <a:stretch>
            <a:fillRect/>
          </a:stretch>
        </p:blipFill>
        <p:spPr bwMode="auto">
          <a:xfrm>
            <a:off x="1071538" y="1714488"/>
            <a:ext cx="6934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61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142976" y="2285992"/>
            <a:ext cx="2786082" cy="135732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29" name="1 Título"/>
          <p:cNvSpPr>
            <a:spLocks noGrp="1"/>
          </p:cNvSpPr>
          <p:nvPr>
            <p:ph type="title"/>
          </p:nvPr>
        </p:nvSpPr>
        <p:spPr>
          <a:xfrm>
            <a:off x="714375" y="0"/>
            <a:ext cx="7696200" cy="1143000"/>
          </a:xfrm>
        </p:spPr>
        <p:txBody>
          <a:bodyPr/>
          <a:lstStyle/>
          <a:p>
            <a:r>
              <a:rPr lang="es-ES" b="1" smtClean="0">
                <a:solidFill>
                  <a:schemeClr val="tx2"/>
                </a:solidFill>
              </a:rPr>
              <a:t>Manejo de la toxicidad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42976" y="1500174"/>
            <a:ext cx="2786082" cy="57150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4500563" y="1500188"/>
            <a:ext cx="3786187" cy="5715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142976" y="3929066"/>
            <a:ext cx="2786082" cy="2500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37" name="8 CuadroTexto"/>
          <p:cNvSpPr txBox="1">
            <a:spLocks noChangeArrowheads="1"/>
          </p:cNvSpPr>
          <p:nvPr/>
        </p:nvSpPr>
        <p:spPr bwMode="auto">
          <a:xfrm>
            <a:off x="5000625" y="1571625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solidFill>
                  <a:schemeClr val="accent1"/>
                </a:solidFill>
              </a:rPr>
              <a:t>Tratamiento sintomático</a:t>
            </a:r>
          </a:p>
        </p:txBody>
      </p:sp>
      <p:sp>
        <p:nvSpPr>
          <p:cNvPr id="26638" name="9 CuadroTexto"/>
          <p:cNvSpPr txBox="1">
            <a:spLocks noChangeArrowheads="1"/>
          </p:cNvSpPr>
          <p:nvPr/>
        </p:nvSpPr>
        <p:spPr bwMode="auto">
          <a:xfrm>
            <a:off x="2143125" y="1571625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/>
              <a:t>Leve</a:t>
            </a:r>
          </a:p>
        </p:txBody>
      </p:sp>
      <p:sp>
        <p:nvSpPr>
          <p:cNvPr id="26639" name="10 CuadroTexto"/>
          <p:cNvSpPr txBox="1">
            <a:spLocks noChangeArrowheads="1"/>
          </p:cNvSpPr>
          <p:nvPr/>
        </p:nvSpPr>
        <p:spPr bwMode="auto">
          <a:xfrm>
            <a:off x="1143000" y="2643188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/>
              <a:t>Leve persistente ó moderado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4500563" y="2286000"/>
            <a:ext cx="3786187" cy="1357313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41" name="13 CuadroTexto"/>
          <p:cNvSpPr txBox="1">
            <a:spLocks noChangeArrowheads="1"/>
          </p:cNvSpPr>
          <p:nvPr/>
        </p:nvSpPr>
        <p:spPr bwMode="auto">
          <a:xfrm>
            <a:off x="1214438" y="4643438"/>
            <a:ext cx="2643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/>
              <a:t>Deterioro clínico</a:t>
            </a:r>
          </a:p>
          <a:p>
            <a:pPr algn="ctr"/>
            <a:r>
              <a:rPr lang="es-ES" sz="2000"/>
              <a:t>Síntomas graves</a:t>
            </a:r>
          </a:p>
          <a:p>
            <a:pPr algn="ctr"/>
            <a:r>
              <a:rPr lang="es-ES" sz="2000"/>
              <a:t>Moderada persistente</a:t>
            </a:r>
          </a:p>
        </p:txBody>
      </p:sp>
      <p:sp>
        <p:nvSpPr>
          <p:cNvPr id="26642" name="15 CuadroTexto"/>
          <p:cNvSpPr txBox="1">
            <a:spLocks noChangeArrowheads="1"/>
          </p:cNvSpPr>
          <p:nvPr/>
        </p:nvSpPr>
        <p:spPr bwMode="auto">
          <a:xfrm>
            <a:off x="4714875" y="2500313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accent1"/>
                </a:solidFill>
              </a:rPr>
              <a:t>Corticoide oral 1 mg/kg</a:t>
            </a:r>
          </a:p>
          <a:p>
            <a:pPr algn="ctr"/>
            <a:r>
              <a:rPr lang="es-ES" sz="2000">
                <a:solidFill>
                  <a:schemeClr val="accent1"/>
                </a:solidFill>
              </a:rPr>
              <a:t>Omitir siguiente dosis de Ipilimumab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429125" y="3929063"/>
            <a:ext cx="3857625" cy="2500312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644" name="17 CuadroTexto"/>
          <p:cNvSpPr txBox="1">
            <a:spLocks noChangeArrowheads="1"/>
          </p:cNvSpPr>
          <p:nvPr/>
        </p:nvSpPr>
        <p:spPr bwMode="auto">
          <a:xfrm>
            <a:off x="4714875" y="4214813"/>
            <a:ext cx="3286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chemeClr val="accent1"/>
                </a:solidFill>
              </a:rPr>
              <a:t>Corticoide intravenoso dosis altas 2 mg/kg con reducción en un mes si mejoría</a:t>
            </a:r>
          </a:p>
          <a:p>
            <a:pPr algn="ctr"/>
            <a:r>
              <a:rPr lang="es-ES" sz="2000">
                <a:solidFill>
                  <a:schemeClr val="accent1"/>
                </a:solidFill>
              </a:rPr>
              <a:t>Inmunosupresor si no respuesta en 7 días</a:t>
            </a:r>
          </a:p>
          <a:p>
            <a:pPr algn="ctr"/>
            <a:r>
              <a:rPr lang="es-ES" sz="2000">
                <a:solidFill>
                  <a:schemeClr val="accent1"/>
                </a:solidFill>
              </a:rPr>
              <a:t>Finalizar Ipilimumab</a:t>
            </a:r>
          </a:p>
        </p:txBody>
      </p:sp>
    </p:spTree>
    <p:extLst>
      <p:ext uri="{BB962C8B-B14F-4D97-AF65-F5344CB8AC3E}">
        <p14:creationId xmlns:p14="http://schemas.microsoft.com/office/powerpoint/2010/main" val="4273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NCCN </a:t>
            </a:r>
            <a:r>
              <a:rPr lang="es-ES" b="1" dirty="0" err="1" smtClean="0">
                <a:solidFill>
                  <a:srgbClr val="002060"/>
                </a:solidFill>
              </a:rPr>
              <a:t>guidelines</a:t>
            </a:r>
            <a:r>
              <a:rPr lang="es-ES" b="1" dirty="0" smtClean="0">
                <a:solidFill>
                  <a:srgbClr val="002060"/>
                </a:solidFill>
              </a:rPr>
              <a:t> BRAF mutados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3" y="1893194"/>
            <a:ext cx="7833177" cy="45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002060"/>
                </a:solidFill>
              </a:rPr>
              <a:t>Características generales</a:t>
            </a:r>
            <a:endParaRPr lang="es-ES" sz="44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0070C0"/>
                </a:solidFill>
              </a:rPr>
              <a:t>Células derivadas de la cresta neural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Presentes en 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Piel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Mucosas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Meninges</a:t>
            </a:r>
          </a:p>
          <a:p>
            <a:pPr lvl="1"/>
            <a:r>
              <a:rPr lang="es-ES" sz="2800" dirty="0" smtClean="0">
                <a:solidFill>
                  <a:srgbClr val="0070C0"/>
                </a:solidFill>
              </a:rPr>
              <a:t>Coroides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95% casos cutáneos y 5% otras localizaciones</a:t>
            </a:r>
          </a:p>
          <a:p>
            <a:r>
              <a:rPr lang="es-ES" sz="3200" dirty="0" smtClean="0">
                <a:solidFill>
                  <a:srgbClr val="0070C0"/>
                </a:solidFill>
              </a:rPr>
              <a:t>75% aparecen de “</a:t>
            </a:r>
            <a:r>
              <a:rPr lang="es-ES" sz="3200" dirty="0" err="1" smtClean="0">
                <a:solidFill>
                  <a:srgbClr val="0070C0"/>
                </a:solidFill>
              </a:rPr>
              <a:t>novo</a:t>
            </a:r>
            <a:r>
              <a:rPr lang="es-ES" sz="3200" dirty="0" smtClean="0">
                <a:solidFill>
                  <a:srgbClr val="0070C0"/>
                </a:solidFill>
              </a:rPr>
              <a:t>” y 25% sobre </a:t>
            </a:r>
            <a:r>
              <a:rPr lang="es-ES" sz="3200" dirty="0" err="1" smtClean="0">
                <a:solidFill>
                  <a:srgbClr val="0070C0"/>
                </a:solidFill>
              </a:rPr>
              <a:t>nevus</a:t>
            </a:r>
            <a:endParaRPr lang="es-E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0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Epidemiologia del melanoma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5771" y="9467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Epidemiología</a:t>
            </a:r>
            <a:endParaRPr lang="es-ES" sz="4000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4321" y="1545466"/>
            <a:ext cx="8229600" cy="4043966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s-ES" sz="2600" dirty="0" smtClean="0">
                <a:solidFill>
                  <a:srgbClr val="0070C0"/>
                </a:solidFill>
                <a:cs typeface="Traditional Arabic" pitchFamily="18" charset="-78"/>
              </a:rPr>
              <a:t>160.000 casos al año en el mundo</a:t>
            </a:r>
          </a:p>
          <a:p>
            <a:pPr algn="just">
              <a:lnSpc>
                <a:spcPct val="80000"/>
              </a:lnSpc>
            </a:pPr>
            <a:r>
              <a:rPr lang="es-ES" sz="2600" dirty="0" smtClean="0">
                <a:solidFill>
                  <a:srgbClr val="0070C0"/>
                </a:solidFill>
                <a:cs typeface="Traditional Arabic" pitchFamily="18" charset="-78"/>
              </a:rPr>
              <a:t>&gt; 80% Australia Europa y EEUU</a:t>
            </a:r>
          </a:p>
          <a:p>
            <a:pPr algn="just">
              <a:lnSpc>
                <a:spcPct val="80000"/>
              </a:lnSpc>
            </a:pPr>
            <a:r>
              <a:rPr lang="es-ES" sz="2600" dirty="0" smtClean="0">
                <a:solidFill>
                  <a:srgbClr val="0070C0"/>
                </a:solidFill>
                <a:cs typeface="Traditional Arabic" pitchFamily="18" charset="-78"/>
              </a:rPr>
              <a:t>Incidencia en aumento: se duplica cada 10-20 años</a:t>
            </a:r>
          </a:p>
          <a:p>
            <a:pPr algn="just">
              <a:lnSpc>
                <a:spcPct val="80000"/>
              </a:lnSpc>
            </a:pPr>
            <a:r>
              <a:rPr lang="es-ES" sz="2600" dirty="0" smtClean="0">
                <a:solidFill>
                  <a:srgbClr val="0070C0"/>
                </a:solidFill>
                <a:cs typeface="Traditional Arabic" pitchFamily="18" charset="-78"/>
              </a:rPr>
              <a:t>Representa un 2.5% de los canceres y un 1-2% de las muertes por cáncer</a:t>
            </a:r>
          </a:p>
          <a:p>
            <a:pPr algn="just">
              <a:lnSpc>
                <a:spcPct val="80000"/>
              </a:lnSpc>
            </a:pPr>
            <a:r>
              <a:rPr lang="es-ES" sz="2600" dirty="0">
                <a:solidFill>
                  <a:srgbClr val="0070C0"/>
                </a:solidFill>
                <a:cs typeface="Traditional Arabic" pitchFamily="18" charset="-78"/>
              </a:rPr>
              <a:t>Representa 4% canceres de piel y 79% muertes por esta causa</a:t>
            </a:r>
          </a:p>
          <a:p>
            <a:pPr algn="just">
              <a:lnSpc>
                <a:spcPct val="80000"/>
              </a:lnSpc>
            </a:pPr>
            <a:r>
              <a:rPr lang="es-ES" sz="2600" dirty="0">
                <a:solidFill>
                  <a:srgbClr val="0070C0"/>
                </a:solidFill>
                <a:cs typeface="Traditional Arabic" pitchFamily="18" charset="-78"/>
              </a:rPr>
              <a:t>Riesgo de desarrollar un melanoma es del 1.88%</a:t>
            </a:r>
          </a:p>
          <a:p>
            <a:pPr algn="just">
              <a:lnSpc>
                <a:spcPct val="80000"/>
              </a:lnSpc>
            </a:pPr>
            <a:r>
              <a:rPr lang="es-ES" sz="2600" dirty="0">
                <a:solidFill>
                  <a:srgbClr val="0070C0"/>
                </a:solidFill>
                <a:cs typeface="Traditional Arabic" pitchFamily="18" charset="-78"/>
              </a:rPr>
              <a:t>En España en 1997 era la 16</a:t>
            </a:r>
            <a:r>
              <a:rPr lang="es-ES" sz="2600" baseline="30000" dirty="0">
                <a:solidFill>
                  <a:srgbClr val="0070C0"/>
                </a:solidFill>
                <a:cs typeface="Traditional Arabic" pitchFamily="18" charset="-78"/>
              </a:rPr>
              <a:t>ava</a:t>
            </a:r>
            <a:r>
              <a:rPr lang="es-ES" sz="2600" dirty="0">
                <a:solidFill>
                  <a:srgbClr val="0070C0"/>
                </a:solidFill>
                <a:cs typeface="Traditional Arabic" pitchFamily="18" charset="-78"/>
              </a:rPr>
              <a:t> causa de muerte por cáncer en el hombre y la 19</a:t>
            </a:r>
            <a:r>
              <a:rPr lang="es-ES" sz="2600" baseline="30000" dirty="0">
                <a:solidFill>
                  <a:srgbClr val="0070C0"/>
                </a:solidFill>
                <a:cs typeface="Traditional Arabic" pitchFamily="18" charset="-78"/>
              </a:rPr>
              <a:t>ava</a:t>
            </a:r>
            <a:r>
              <a:rPr lang="es-ES" sz="2600" dirty="0">
                <a:solidFill>
                  <a:srgbClr val="0070C0"/>
                </a:solidFill>
                <a:cs typeface="Traditional Arabic" pitchFamily="18" charset="-78"/>
              </a:rPr>
              <a:t> en la </a:t>
            </a:r>
            <a:r>
              <a:rPr lang="es-ES" sz="2600" dirty="0" smtClean="0">
                <a:solidFill>
                  <a:srgbClr val="0070C0"/>
                </a:solidFill>
                <a:cs typeface="Traditional Arabic" pitchFamily="18" charset="-78"/>
              </a:rPr>
              <a:t>mujer</a:t>
            </a:r>
            <a:endParaRPr lang="es-ES" dirty="0" smtClean="0">
              <a:solidFill>
                <a:srgbClr val="0070C0"/>
              </a:solidFill>
              <a:cs typeface="Traditional Arabic" pitchFamily="18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519" y="6384245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  <a:cs typeface="Arial" charset="0"/>
              </a:rPr>
              <a:t>Jemal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 A et al. 2007. CA Cancer J </a:t>
            </a:r>
            <a:r>
              <a:rPr lang="en-GB" dirty="0" err="1" smtClean="0">
                <a:solidFill>
                  <a:srgbClr val="0070C0"/>
                </a:solidFill>
                <a:cs typeface="Arial" charset="0"/>
              </a:rPr>
              <a:t>Clin</a:t>
            </a:r>
            <a:r>
              <a:rPr lang="en-GB" dirty="0" smtClean="0">
                <a:solidFill>
                  <a:srgbClr val="0070C0"/>
                </a:solidFill>
                <a:cs typeface="Arial" charset="0"/>
              </a:rPr>
              <a:t>. 2007; 57:43-66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7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2060"/>
                </a:solidFill>
              </a:rPr>
              <a:t>Incidencia de melanoma en Europa</a:t>
            </a:r>
            <a:endParaRPr lang="es-E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r="27934"/>
          <a:stretch>
            <a:fillRect/>
          </a:stretch>
        </p:blipFill>
        <p:spPr bwMode="auto">
          <a:xfrm>
            <a:off x="1583140" y="1777621"/>
            <a:ext cx="58685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1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1357</Words>
  <Application>Microsoft Office PowerPoint</Application>
  <PresentationFormat>Presentación en pantalla (4:3)</PresentationFormat>
  <Paragraphs>284</Paragraphs>
  <Slides>58</Slides>
  <Notes>53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5" baseType="lpstr">
      <vt:lpstr>Arial</vt:lpstr>
      <vt:lpstr>Calibri</vt:lpstr>
      <vt:lpstr>ＭＳ Ｐゴシック</vt:lpstr>
      <vt:lpstr>TradeGothic BoldTwo</vt:lpstr>
      <vt:lpstr>Traditional Arabic</vt:lpstr>
      <vt:lpstr>Wingdings</vt:lpstr>
      <vt:lpstr>Tema de Office</vt:lpstr>
      <vt:lpstr>Los melanomas</vt:lpstr>
      <vt:lpstr>Una enfermedad conocida desde la antigüedad</vt:lpstr>
      <vt:lpstr>¿Que es un melanoma?</vt:lpstr>
      <vt:lpstr>Estructura de la piel</vt:lpstr>
      <vt:lpstr>El melanocito</vt:lpstr>
      <vt:lpstr>Características generales</vt:lpstr>
      <vt:lpstr>Epidemiologia del melanoma</vt:lpstr>
      <vt:lpstr>Epidemiología</vt:lpstr>
      <vt:lpstr>Incidencia de melanoma en Europa</vt:lpstr>
      <vt:lpstr>Epidemiología del melanoma en España</vt:lpstr>
      <vt:lpstr>Efecto de la raza y sexo en la incidencia</vt:lpstr>
      <vt:lpstr>Incidencia de melanoma por Edad</vt:lpstr>
      <vt:lpstr>Incidencia por localización anatómica</vt:lpstr>
      <vt:lpstr>Diagnostico del melanoma</vt:lpstr>
      <vt:lpstr>Factores de riesgo de melanoma</vt:lpstr>
      <vt:lpstr>Diagnostico de los melanomas</vt:lpstr>
      <vt:lpstr>Diagnostico del melanoma</vt:lpstr>
      <vt:lpstr>Fases de crecimiento</vt:lpstr>
      <vt:lpstr>Formas clínicas del melanoma</vt:lpstr>
      <vt:lpstr>Melanoma de extension superficial</vt:lpstr>
      <vt:lpstr>Melanoma de extension superficial</vt:lpstr>
      <vt:lpstr>Lentigo maligno melanoma</vt:lpstr>
      <vt:lpstr>Lentigo maligno melanoma</vt:lpstr>
      <vt:lpstr>Melanoma nodular</vt:lpstr>
      <vt:lpstr>Melanoma nodular</vt:lpstr>
      <vt:lpstr>Melanoma acral</vt:lpstr>
      <vt:lpstr>Melanoma acral</vt:lpstr>
      <vt:lpstr>Melanoma de mucosas</vt:lpstr>
      <vt:lpstr>Melanoma de mucosas</vt:lpstr>
      <vt:lpstr>Estadiaje del melanoma</vt:lpstr>
      <vt:lpstr>Niveles de Clark</vt:lpstr>
      <vt:lpstr>El índice de Breslow</vt:lpstr>
      <vt:lpstr>Clasificación TNM</vt:lpstr>
      <vt:lpstr>Estadios</vt:lpstr>
      <vt:lpstr>Distribución por estadios</vt:lpstr>
      <vt:lpstr>Tratamiento del melanoma</vt:lpstr>
      <vt:lpstr>Tratamiento estadios iniciales</vt:lpstr>
      <vt:lpstr>Biopsia de ganglio centinela</vt:lpstr>
      <vt:lpstr>Biopsia de ganglio centinela</vt:lpstr>
      <vt:lpstr>Tratamiento de estadios avanzados</vt:lpstr>
      <vt:lpstr>N2c y N3 Satelitosis y metástasis en transito</vt:lpstr>
      <vt:lpstr>Perfusión aislada del miembro</vt:lpstr>
      <vt:lpstr>Perfusión aislada del miembro</vt:lpstr>
      <vt:lpstr>Necesidades de tratamiento enfermedad avanzada (III/IV)</vt:lpstr>
      <vt:lpstr>Paciente con estadio III</vt:lpstr>
      <vt:lpstr>Cuestiones pendientes en adyuvancia</vt:lpstr>
      <vt:lpstr>Manejo de la enfermedad metastatica</vt:lpstr>
      <vt:lpstr>Modelo molecular melanoma</vt:lpstr>
      <vt:lpstr>Determinación de BRAF</vt:lpstr>
      <vt:lpstr>NCCN guidelines BRAF wildtype</vt:lpstr>
      <vt:lpstr>Patrón de respuestas a Ipilimumab</vt:lpstr>
      <vt:lpstr>Patrón de respuestas a Ipilimumab</vt:lpstr>
      <vt:lpstr>Patrón de respuestas a Ipilimumab</vt:lpstr>
      <vt:lpstr>La educación del paciente es critica para el manejo de la toxicidad</vt:lpstr>
      <vt:lpstr>Presentación de PowerPoint</vt:lpstr>
      <vt:lpstr>Duración de la toxicidad</vt:lpstr>
      <vt:lpstr>Manejo de la toxicidad</vt:lpstr>
      <vt:lpstr>NCCN guidelines BRAF mutados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Alfonso Berrocal</dc:creator>
  <cp:lastModifiedBy>Alfonso Berrocal</cp:lastModifiedBy>
  <cp:revision>105</cp:revision>
  <dcterms:created xsi:type="dcterms:W3CDTF">2010-09-29T18:03:14Z</dcterms:created>
  <dcterms:modified xsi:type="dcterms:W3CDTF">2015-11-28T08:24:31Z</dcterms:modified>
</cp:coreProperties>
</file>